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9" r:id="rId4"/>
    <p:sldId id="307" r:id="rId5"/>
    <p:sldId id="260" r:id="rId6"/>
    <p:sldId id="303" r:id="rId7"/>
    <p:sldId id="267" r:id="rId8"/>
    <p:sldId id="263" r:id="rId9"/>
    <p:sldId id="261" r:id="rId10"/>
    <p:sldId id="262" r:id="rId11"/>
    <p:sldId id="264" r:id="rId12"/>
    <p:sldId id="265" r:id="rId13"/>
    <p:sldId id="266" r:id="rId14"/>
    <p:sldId id="315" r:id="rId15"/>
    <p:sldId id="316" r:id="rId16"/>
    <p:sldId id="269" r:id="rId17"/>
    <p:sldId id="308" r:id="rId18"/>
    <p:sldId id="322" r:id="rId19"/>
    <p:sldId id="272" r:id="rId20"/>
    <p:sldId id="273" r:id="rId21"/>
    <p:sldId id="305" r:id="rId22"/>
    <p:sldId id="304" r:id="rId23"/>
    <p:sldId id="320" r:id="rId24"/>
    <p:sldId id="321" r:id="rId25"/>
    <p:sldId id="317" r:id="rId26"/>
    <p:sldId id="318" r:id="rId27"/>
    <p:sldId id="319" r:id="rId28"/>
    <p:sldId id="271" r:id="rId29"/>
    <p:sldId id="275" r:id="rId30"/>
    <p:sldId id="326" r:id="rId31"/>
    <p:sldId id="324" r:id="rId32"/>
    <p:sldId id="323" r:id="rId33"/>
    <p:sldId id="325" r:id="rId34"/>
    <p:sldId id="327" r:id="rId35"/>
    <p:sldId id="277" r:id="rId36"/>
    <p:sldId id="309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B7DEE8"/>
    <a:srgbClr val="C00000"/>
    <a:srgbClr val="E46C0A"/>
    <a:srgbClr val="4F81BD"/>
    <a:srgbClr val="FFCC00"/>
    <a:srgbClr val="8EB4E3"/>
    <a:srgbClr val="FFFFCC"/>
    <a:srgbClr val="FFFFFF"/>
    <a:srgbClr val="31568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6" autoAdjust="0"/>
    <p:restoredTop sz="94333" autoAdjust="0"/>
  </p:normalViewPr>
  <p:slideViewPr>
    <p:cSldViewPr>
      <p:cViewPr>
        <p:scale>
          <a:sx n="70" d="100"/>
          <a:sy n="70" d="100"/>
        </p:scale>
        <p:origin x="-1860" y="-10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7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50B1F-7618-4A35-B48B-D847BD3DBC75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08CEE-56AC-4DDE-B812-4028351E011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08CEE-56AC-4DDE-B812-4028351E011F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75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429132"/>
            <a:ext cx="8258204" cy="16970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00">
                <a:alpha val="68000"/>
              </a:srgbClr>
            </a:gs>
            <a:gs pos="28000">
              <a:srgbClr val="85C2FF">
                <a:alpha val="79000"/>
              </a:srgbClr>
            </a:gs>
            <a:gs pos="70000">
              <a:srgbClr val="C4D6EB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CFFB7-CD77-47F2-A76B-B98C1DD3B0AD}" type="datetimeFigureOut">
              <a:rPr lang="pt-BR" smtClean="0"/>
              <a:pPr/>
              <a:t>25/05/2009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E65AD-CE00-4156-BA78-299EB9E2425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1714488"/>
            <a:ext cx="9215470" cy="28575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858148" y="1857364"/>
            <a:ext cx="2571768" cy="2571768"/>
          </a:xfrm>
          <a:prstGeom prst="smileyFace">
            <a:avLst/>
          </a:prstGeom>
          <a:solidFill>
            <a:srgbClr val="CCFF33"/>
          </a:solidFill>
          <a:ln w="177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6600844" cy="1470025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Projeto de Interfaces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786" y="4962548"/>
            <a:ext cx="6986614" cy="1752600"/>
          </a:xfrm>
        </p:spPr>
        <p:txBody>
          <a:bodyPr>
            <a:normAutofit/>
          </a:bodyPr>
          <a:lstStyle/>
          <a:p>
            <a:pPr algn="l"/>
            <a:r>
              <a:rPr lang="pt-BR" sz="2400" dirty="0" smtClean="0">
                <a:solidFill>
                  <a:schemeClr val="accent5">
                    <a:lumMod val="50000"/>
                  </a:schemeClr>
                </a:solidFill>
              </a:rPr>
              <a:t>Especialização em Engenharia de Software </a:t>
            </a:r>
          </a:p>
          <a:p>
            <a:pPr algn="l"/>
            <a:r>
              <a:rPr lang="pt-BR" sz="2400" dirty="0" smtClean="0">
                <a:solidFill>
                  <a:schemeClr val="accent5">
                    <a:lumMod val="50000"/>
                  </a:schemeClr>
                </a:solidFill>
              </a:rPr>
              <a:t>com Ênfase em Padrões de Software </a:t>
            </a:r>
          </a:p>
          <a:p>
            <a:pPr algn="l"/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</a:rPr>
              <a:t>Universidade Estadual do Ceará</a:t>
            </a:r>
            <a:endParaRPr lang="pt-BR" sz="28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3834474"/>
            <a:ext cx="352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CCFF33"/>
                </a:solidFill>
                <a:latin typeface="+mj-lt"/>
                <a:cs typeface="Aharoni" pitchFamily="2" charset="-79"/>
              </a:rPr>
              <a:t>AULA 01</a:t>
            </a:r>
            <a:endParaRPr lang="pt-BR" sz="2800" b="1" dirty="0">
              <a:solidFill>
                <a:srgbClr val="CCFF33"/>
              </a:solidFill>
              <a:latin typeface="+mj-lt"/>
              <a:cs typeface="Aharoni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857496"/>
            <a:ext cx="421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B7DEE8"/>
                </a:solidFill>
              </a:rPr>
              <a:t>Carlos Rosemberg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214686"/>
            <a:ext cx="9144000" cy="36433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8868"/>
            <a:ext cx="9144000" cy="796908"/>
          </a:xfrm>
          <a:solidFill>
            <a:schemeClr val="accent6">
              <a:lumMod val="75000"/>
            </a:schemeClr>
          </a:solidFill>
        </p:spPr>
        <p:txBody>
          <a:bodyPr rIns="216000">
            <a:normAutofit/>
          </a:bodyPr>
          <a:lstStyle/>
          <a:p>
            <a:pPr algn="l"/>
            <a:r>
              <a:rPr lang="pt-BR" sz="3600" b="1" dirty="0" smtClean="0">
                <a:solidFill>
                  <a:schemeClr val="bg1"/>
                </a:solidFill>
              </a:rPr>
              <a:t>            Aniversário prático   </a:t>
            </a:r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5720" y="3500438"/>
            <a:ext cx="4714908" cy="3143248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pt-BR" dirty="0" smtClean="0">
                <a:solidFill>
                  <a:schemeClr val="bg1"/>
                </a:solidFill>
              </a:rPr>
              <a:t>   Para que se preocupar com ingredientes, se você pode comprar o pó para bolo?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8" name="Picture 1" descr="C:\Users\berg\Desktop\mistura_bolo_integral_cravo_canel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3911" y="1428736"/>
            <a:ext cx="4410089" cy="4253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-32" y="-1000156"/>
            <a:ext cx="9144032" cy="6079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5072050"/>
            <a:ext cx="9144000" cy="1785950"/>
          </a:xfrm>
          <a:solidFill>
            <a:srgbClr val="FFC000"/>
          </a:solidFill>
        </p:spPr>
        <p:txBody>
          <a:bodyPr lIns="288000" tIns="216000" rIns="180000" bIns="180000">
            <a:normAutofit fontScale="85000" lnSpcReduction="10000"/>
          </a:bodyPr>
          <a:lstStyle/>
          <a:p>
            <a:pPr>
              <a:buNone/>
            </a:pPr>
            <a:r>
              <a:rPr lang="pt-BR" sz="6400" b="1" dirty="0" smtClean="0"/>
              <a:t>Bolo em pó? </a:t>
            </a:r>
          </a:p>
          <a:p>
            <a:pPr>
              <a:buNone/>
            </a:pPr>
            <a:r>
              <a:rPr lang="pt-BR" sz="4000" b="1" dirty="0" smtClean="0"/>
              <a:t>Por que não encomendar o bolo na confeitaria?</a:t>
            </a:r>
            <a:endParaRPr lang="pt-BR" sz="4000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4572000" y="4786322"/>
            <a:ext cx="4572000" cy="642942"/>
          </a:xfrm>
          <a:solidFill>
            <a:srgbClr val="FF0000"/>
          </a:solidFill>
          <a:ln w="76200">
            <a:noFill/>
          </a:ln>
        </p:spPr>
        <p:txBody>
          <a:bodyPr lIns="252000" tIns="144000" rIns="0" bIns="216000">
            <a:noAutofit/>
          </a:bodyPr>
          <a:lstStyle/>
          <a:p>
            <a:pPr>
              <a:buNone/>
            </a:pPr>
            <a:r>
              <a:rPr lang="pt-BR" sz="2400" b="1" dirty="0" smtClean="0">
                <a:solidFill>
                  <a:schemeClr val="bg1"/>
                </a:solidFill>
              </a:rPr>
              <a:t>  Aniversário ainda mais prático</a:t>
            </a:r>
            <a:endParaRPr lang="pt-BR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lum bright="20000" contrast="30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2" y="2786058"/>
            <a:ext cx="9144000" cy="642942"/>
          </a:xfrm>
          <a:prstGeom prst="rect">
            <a:avLst/>
          </a:prstGeom>
          <a:solidFill>
            <a:srgbClr val="CCFF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2844" y="2857472"/>
            <a:ext cx="9001156" cy="5715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2800" b="1" dirty="0" smtClean="0"/>
              <a:t>Nada de bolo pronto. Vamos contratar é a festa completa!</a:t>
            </a:r>
            <a:endParaRPr lang="pt-BR" sz="2800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0" y="2143116"/>
            <a:ext cx="3571868" cy="642942"/>
          </a:xfrm>
          <a:solidFill>
            <a:srgbClr val="C00000"/>
          </a:solidFill>
          <a:ln w="76200">
            <a:noFill/>
          </a:ln>
        </p:spPr>
        <p:txBody>
          <a:bodyPr lIns="252000" tIns="144000" rIns="0" bIns="216000">
            <a:noAutofit/>
          </a:bodyPr>
          <a:lstStyle/>
          <a:p>
            <a:pPr>
              <a:buNone/>
            </a:pPr>
            <a:r>
              <a:rPr lang="pt-BR" sz="2400" b="1" dirty="0" smtClean="0">
                <a:solidFill>
                  <a:srgbClr val="FFFFFF"/>
                </a:solidFill>
              </a:rPr>
              <a:t>Aniversário profissional</a:t>
            </a:r>
            <a:endParaRPr lang="pt-BR"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86050" y="1142984"/>
            <a:ext cx="6143668" cy="5500726"/>
            <a:chOff x="1571604" y="1142984"/>
            <a:chExt cx="6143668" cy="5500726"/>
          </a:xfrm>
        </p:grpSpPr>
        <p:sp>
          <p:nvSpPr>
            <p:cNvPr id="3" name="Oval 2"/>
            <p:cNvSpPr/>
            <p:nvPr/>
          </p:nvSpPr>
          <p:spPr>
            <a:xfrm>
              <a:off x="1571604" y="1142984"/>
              <a:ext cx="5214974" cy="5214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Oval 3"/>
            <p:cNvSpPr/>
            <p:nvPr/>
          </p:nvSpPr>
          <p:spPr>
            <a:xfrm>
              <a:off x="5857884" y="4929198"/>
              <a:ext cx="1347798" cy="13477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/>
            <p:cNvSpPr/>
            <p:nvPr/>
          </p:nvSpPr>
          <p:spPr>
            <a:xfrm>
              <a:off x="7072330" y="6000768"/>
              <a:ext cx="642942" cy="642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2285992"/>
            <a:ext cx="6400816" cy="3000396"/>
          </a:xfrm>
        </p:spPr>
        <p:txBody>
          <a:bodyPr>
            <a:normAutofit/>
          </a:bodyPr>
          <a:lstStyle/>
          <a:p>
            <a:pPr algn="l"/>
            <a:r>
              <a:rPr lang="pt-BR" sz="4000" dirty="0" smtClean="0"/>
              <a:t>Qual desses aniversários tem a maior probabiblidade de ser </a:t>
            </a:r>
            <a:r>
              <a:rPr lang="pt-BR" sz="8000" b="1" dirty="0" smtClean="0"/>
              <a:t>inesquecível</a:t>
            </a:r>
            <a:r>
              <a:rPr lang="pt-BR" sz="8000" dirty="0" smtClean="0"/>
              <a:t>?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5500694" y="-285776"/>
            <a:ext cx="3143272" cy="7442335"/>
            <a:chOff x="5630779" y="-285776"/>
            <a:chExt cx="3009593" cy="7442335"/>
          </a:xfrm>
          <a:solidFill>
            <a:schemeClr val="bg1">
              <a:alpha val="34000"/>
            </a:schemeClr>
          </a:solidFill>
        </p:grpSpPr>
        <p:sp>
          <p:nvSpPr>
            <p:cNvPr id="15" name="Freeform 14"/>
            <p:cNvSpPr/>
            <p:nvPr/>
          </p:nvSpPr>
          <p:spPr>
            <a:xfrm>
              <a:off x="5630779" y="-214338"/>
              <a:ext cx="1900989" cy="7156559"/>
            </a:xfrm>
            <a:custGeom>
              <a:avLst/>
              <a:gdLst>
                <a:gd name="connsiteX0" fmla="*/ 0 w 1900989"/>
                <a:gd name="connsiteY0" fmla="*/ 48126 h 7026442"/>
                <a:gd name="connsiteX1" fmla="*/ 1900989 w 1900989"/>
                <a:gd name="connsiteY1" fmla="*/ 7026442 h 7026442"/>
                <a:gd name="connsiteX2" fmla="*/ 806116 w 1900989"/>
                <a:gd name="connsiteY2" fmla="*/ 0 h 7026442"/>
                <a:gd name="connsiteX3" fmla="*/ 0 w 1900989"/>
                <a:gd name="connsiteY3" fmla="*/ 48126 h 702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989" h="7026442">
                  <a:moveTo>
                    <a:pt x="0" y="48126"/>
                  </a:moveTo>
                  <a:lnTo>
                    <a:pt x="1900989" y="7026442"/>
                  </a:lnTo>
                  <a:lnTo>
                    <a:pt x="806116" y="0"/>
                  </a:lnTo>
                  <a:lnTo>
                    <a:pt x="0" y="48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889120" y="-285776"/>
              <a:ext cx="754714" cy="7380397"/>
            </a:xfrm>
            <a:custGeom>
              <a:avLst/>
              <a:gdLst>
                <a:gd name="connsiteX0" fmla="*/ 0 w 1900989"/>
                <a:gd name="connsiteY0" fmla="*/ 48126 h 7026442"/>
                <a:gd name="connsiteX1" fmla="*/ 1900989 w 1900989"/>
                <a:gd name="connsiteY1" fmla="*/ 7026442 h 7026442"/>
                <a:gd name="connsiteX2" fmla="*/ 806116 w 1900989"/>
                <a:gd name="connsiteY2" fmla="*/ 0 h 7026442"/>
                <a:gd name="connsiteX3" fmla="*/ 0 w 1900989"/>
                <a:gd name="connsiteY3" fmla="*/ 48126 h 702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989" h="7026442">
                  <a:moveTo>
                    <a:pt x="0" y="48126"/>
                  </a:moveTo>
                  <a:lnTo>
                    <a:pt x="1900989" y="7026442"/>
                  </a:lnTo>
                  <a:lnTo>
                    <a:pt x="806116" y="0"/>
                  </a:lnTo>
                  <a:lnTo>
                    <a:pt x="0" y="48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reeform 16"/>
            <p:cNvSpPr/>
            <p:nvPr/>
          </p:nvSpPr>
          <p:spPr>
            <a:xfrm flipH="1">
              <a:off x="7643833" y="-285776"/>
              <a:ext cx="996539" cy="7442335"/>
            </a:xfrm>
            <a:custGeom>
              <a:avLst/>
              <a:gdLst>
                <a:gd name="connsiteX0" fmla="*/ 0 w 1900989"/>
                <a:gd name="connsiteY0" fmla="*/ 48126 h 7026442"/>
                <a:gd name="connsiteX1" fmla="*/ 1900989 w 1900989"/>
                <a:gd name="connsiteY1" fmla="*/ 7026442 h 7026442"/>
                <a:gd name="connsiteX2" fmla="*/ 806116 w 1900989"/>
                <a:gd name="connsiteY2" fmla="*/ 0 h 7026442"/>
                <a:gd name="connsiteX3" fmla="*/ 0 w 1900989"/>
                <a:gd name="connsiteY3" fmla="*/ 48126 h 702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989" h="7026442">
                  <a:moveTo>
                    <a:pt x="0" y="48126"/>
                  </a:moveTo>
                  <a:lnTo>
                    <a:pt x="1900989" y="7026442"/>
                  </a:lnTo>
                  <a:lnTo>
                    <a:pt x="806116" y="0"/>
                  </a:lnTo>
                  <a:lnTo>
                    <a:pt x="0" y="48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6000792"/>
          </a:xfrm>
        </p:spPr>
        <p:txBody>
          <a:bodyPr>
            <a:normAutofit/>
          </a:bodyPr>
          <a:lstStyle/>
          <a:p>
            <a:pPr algn="l"/>
            <a:r>
              <a:rPr lang="pt-BR" sz="6000" b="1" dirty="0" smtClean="0"/>
              <a:t>O que proporciona</a:t>
            </a:r>
            <a:br>
              <a:rPr lang="pt-BR" sz="6000" b="1" dirty="0" smtClean="0"/>
            </a:br>
            <a:r>
              <a:rPr lang="pt-BR" sz="6000" b="1" dirty="0" smtClean="0"/>
              <a:t>a melhor </a:t>
            </a:r>
            <a:r>
              <a:rPr lang="pt-BR" sz="6000" b="1" dirty="0" smtClean="0">
                <a:solidFill>
                  <a:srgbClr val="FF0000"/>
                </a:solidFill>
              </a:rPr>
              <a:t>EXPERIÊNCIA</a:t>
            </a:r>
            <a:r>
              <a:rPr lang="pt-BR" sz="6000" b="1" dirty="0" smtClean="0"/>
              <a:t>.</a:t>
            </a:r>
            <a:endParaRPr lang="pt-BR" sz="60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6500826" y="714356"/>
            <a:ext cx="1919302" cy="4643470"/>
            <a:chOff x="6500826" y="714356"/>
            <a:chExt cx="1919302" cy="4643470"/>
          </a:xfrm>
        </p:grpSpPr>
        <p:sp>
          <p:nvSpPr>
            <p:cNvPr id="8" name="5-Point Star 7"/>
            <p:cNvSpPr/>
            <p:nvPr/>
          </p:nvSpPr>
          <p:spPr>
            <a:xfrm>
              <a:off x="6500826" y="1714488"/>
              <a:ext cx="857256" cy="85725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7429520" y="2786058"/>
              <a:ext cx="561980" cy="56198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7358082" y="714356"/>
              <a:ext cx="1062046" cy="106204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6500826" y="5000636"/>
              <a:ext cx="347666" cy="35719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7286644" y="4286256"/>
              <a:ext cx="419104" cy="42862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25668"/>
          </a:xfrm>
        </p:spPr>
        <p:txBody>
          <a:bodyPr>
            <a:normAutofit/>
          </a:bodyPr>
          <a:lstStyle/>
          <a:p>
            <a:pPr algn="l"/>
            <a:r>
              <a:rPr lang="pt-BR" sz="4800" b="1" dirty="0" smtClean="0"/>
              <a:t>O que faz a pessoa...</a:t>
            </a:r>
            <a:endParaRPr lang="pt-BR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71678"/>
            <a:ext cx="8258204" cy="22145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3600" dirty="0" smtClean="0"/>
              <a:t>Se sentir como gostaria;</a:t>
            </a:r>
          </a:p>
          <a:p>
            <a:pPr>
              <a:buNone/>
            </a:pPr>
            <a:r>
              <a:rPr lang="pt-BR" sz="3600" dirty="0" smtClean="0"/>
              <a:t>Se envolver, perder a noção do tempo;</a:t>
            </a:r>
          </a:p>
          <a:p>
            <a:pPr>
              <a:buNone/>
            </a:pPr>
            <a:r>
              <a:rPr lang="pt-BR" sz="3600" dirty="0" smtClean="0"/>
              <a:t>Entender que vale a pena estar ali...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71470" y="4714908"/>
            <a:ext cx="9358378" cy="2214554"/>
            <a:chOff x="0" y="4714908"/>
            <a:chExt cx="9144000" cy="2214554"/>
          </a:xfrm>
        </p:grpSpPr>
        <p:sp>
          <p:nvSpPr>
            <p:cNvPr id="4" name="Rectangle 3"/>
            <p:cNvSpPr/>
            <p:nvPr/>
          </p:nvSpPr>
          <p:spPr>
            <a:xfrm>
              <a:off x="0" y="4714908"/>
              <a:ext cx="9144000" cy="221455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71472" y="5072074"/>
              <a:ext cx="71438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000" b="1" dirty="0" smtClean="0">
                  <a:solidFill>
                    <a:schemeClr val="bg1"/>
                  </a:solidFill>
                </a:rPr>
                <a:t> ... E não se incomodar em pagar um pouco a mais por isso.</a:t>
              </a:r>
              <a:endParaRPr lang="pt-BR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72396" y="4105541"/>
            <a:ext cx="14287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0" b="1" dirty="0" smtClean="0">
                <a:solidFill>
                  <a:srgbClr val="CCFF33"/>
                </a:solidFill>
              </a:rPr>
              <a:t>$</a:t>
            </a:r>
            <a:endParaRPr lang="pt-BR" sz="21000" b="1" dirty="0">
              <a:solidFill>
                <a:srgbClr val="CCFF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2285984" y="1142984"/>
            <a:ext cx="4929222" cy="4429156"/>
          </a:xfrm>
          <a:prstGeom prst="roundRect">
            <a:avLst>
              <a:gd name="adj" fmla="val 5881"/>
            </a:avLst>
          </a:prstGeom>
          <a:solidFill>
            <a:srgbClr val="4F81BD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9144000" cy="6429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Group 31"/>
          <p:cNvGrpSpPr/>
          <p:nvPr/>
        </p:nvGrpSpPr>
        <p:grpSpPr>
          <a:xfrm>
            <a:off x="169674" y="1142984"/>
            <a:ext cx="1901996" cy="4429156"/>
            <a:chOff x="169674" y="1142984"/>
            <a:chExt cx="1901996" cy="4429156"/>
          </a:xfrm>
        </p:grpSpPr>
        <p:sp>
          <p:nvSpPr>
            <p:cNvPr id="5" name="Up-Down Arrow 4"/>
            <p:cNvSpPr/>
            <p:nvPr/>
          </p:nvSpPr>
          <p:spPr>
            <a:xfrm>
              <a:off x="669740" y="1928802"/>
              <a:ext cx="928694" cy="2928958"/>
            </a:xfrm>
            <a:prstGeom prst="up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426" y="3143248"/>
              <a:ext cx="1293816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Posição </a:t>
              </a:r>
            </a:p>
            <a:p>
              <a:pPr algn="ctr"/>
              <a:r>
                <a:rPr lang="pt-BR" dirty="0" smtClean="0"/>
                <a:t>competitiva</a:t>
              </a:r>
              <a:endParaRPr lang="pt-B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426" y="1142984"/>
              <a:ext cx="136851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Diferenciada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674" y="5202808"/>
              <a:ext cx="190199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Sem diferenciação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261988" y="5643578"/>
            <a:ext cx="4953218" cy="928694"/>
            <a:chOff x="2261988" y="5643578"/>
            <a:chExt cx="4953218" cy="928694"/>
          </a:xfrm>
        </p:grpSpPr>
        <p:sp>
          <p:nvSpPr>
            <p:cNvPr id="10" name="Up-Down Arrow 9"/>
            <p:cNvSpPr/>
            <p:nvPr/>
          </p:nvSpPr>
          <p:spPr>
            <a:xfrm rot="5400000">
              <a:off x="4286248" y="4786322"/>
              <a:ext cx="928694" cy="2643206"/>
            </a:xfrm>
            <a:prstGeom prst="up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5" y="5643578"/>
              <a:ext cx="1357322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dirty="0" smtClean="0"/>
            </a:p>
            <a:p>
              <a:pPr algn="ctr"/>
              <a:r>
                <a:rPr lang="pt-BR" dirty="0" smtClean="0"/>
                <a:t>Precificação</a:t>
              </a:r>
            </a:p>
            <a:p>
              <a:pPr algn="ctr"/>
              <a:endParaRPr lang="pt-BR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1988" y="5929330"/>
              <a:ext cx="1024128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Mercado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75947" y="5929330"/>
              <a:ext cx="1039259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Premium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429520" y="1142984"/>
            <a:ext cx="1507143" cy="4429156"/>
            <a:chOff x="7429520" y="1142984"/>
            <a:chExt cx="1507143" cy="4429156"/>
          </a:xfrm>
        </p:grpSpPr>
        <p:sp>
          <p:nvSpPr>
            <p:cNvPr id="8" name="Up-Down Arrow 7"/>
            <p:cNvSpPr/>
            <p:nvPr/>
          </p:nvSpPr>
          <p:spPr>
            <a:xfrm>
              <a:off x="7643834" y="1928802"/>
              <a:ext cx="928694" cy="2928958"/>
            </a:xfrm>
            <a:prstGeom prst="up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29520" y="3143248"/>
              <a:ext cx="1507143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smtClean="0"/>
                <a:t>Necessidades </a:t>
              </a:r>
            </a:p>
            <a:p>
              <a:pPr algn="ctr"/>
              <a:r>
                <a:rPr lang="pt-BR" dirty="0" smtClean="0"/>
                <a:t>das pessoas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2189" y="5202808"/>
              <a:ext cx="1203215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Irrelevante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72396" y="1142984"/>
              <a:ext cx="1109213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Relevante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714612" y="4500570"/>
            <a:ext cx="1428760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Extrair</a:t>
            </a:r>
          </a:p>
          <a:p>
            <a:pPr algn="ctr"/>
            <a:r>
              <a:rPr lang="pt-BR" b="1" dirty="0" smtClean="0"/>
              <a:t>Mercadorias</a:t>
            </a:r>
            <a:endParaRPr lang="pt-BR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3571868" y="3500438"/>
            <a:ext cx="1428760" cy="1428760"/>
            <a:chOff x="3500430" y="3500438"/>
            <a:chExt cx="1428760" cy="1428760"/>
          </a:xfrm>
        </p:grpSpPr>
        <p:sp>
          <p:nvSpPr>
            <p:cNvPr id="20" name="Rectangle 19"/>
            <p:cNvSpPr/>
            <p:nvPr/>
          </p:nvSpPr>
          <p:spPr>
            <a:xfrm>
              <a:off x="3500430" y="3500438"/>
              <a:ext cx="1428760" cy="7858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Fabricar</a:t>
              </a:r>
            </a:p>
            <a:p>
              <a:pPr algn="ctr"/>
              <a:r>
                <a:rPr lang="pt-BR" b="1" dirty="0" smtClean="0"/>
                <a:t>Produtos</a:t>
              </a:r>
              <a:endParaRPr lang="pt-BR" b="1" dirty="0"/>
            </a:p>
          </p:txBody>
        </p:sp>
        <p:sp>
          <p:nvSpPr>
            <p:cNvPr id="24" name="Bent-Up Arrow 23"/>
            <p:cNvSpPr/>
            <p:nvPr/>
          </p:nvSpPr>
          <p:spPr>
            <a:xfrm>
              <a:off x="4071934" y="4286256"/>
              <a:ext cx="357190" cy="642942"/>
            </a:xfrm>
            <a:prstGeom prst="bentUpArrow">
              <a:avLst>
                <a:gd name="adj1" fmla="val 25000"/>
                <a:gd name="adj2" fmla="val 34552"/>
                <a:gd name="adj3" fmla="val 3264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429124" y="2500306"/>
            <a:ext cx="1428760" cy="1428760"/>
            <a:chOff x="4357686" y="2500306"/>
            <a:chExt cx="1428760" cy="1428760"/>
          </a:xfrm>
        </p:grpSpPr>
        <p:sp>
          <p:nvSpPr>
            <p:cNvPr id="21" name="Rectangle 20"/>
            <p:cNvSpPr/>
            <p:nvPr/>
          </p:nvSpPr>
          <p:spPr>
            <a:xfrm>
              <a:off x="4357686" y="2500306"/>
              <a:ext cx="1428760" cy="7858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Fornecer</a:t>
              </a:r>
            </a:p>
            <a:p>
              <a:pPr algn="ctr"/>
              <a:r>
                <a:rPr lang="pt-BR" b="1" dirty="0" smtClean="0"/>
                <a:t>Serviços</a:t>
              </a:r>
              <a:endParaRPr lang="pt-BR" b="1" dirty="0"/>
            </a:p>
          </p:txBody>
        </p:sp>
        <p:sp>
          <p:nvSpPr>
            <p:cNvPr id="25" name="Bent-Up Arrow 24"/>
            <p:cNvSpPr/>
            <p:nvPr/>
          </p:nvSpPr>
          <p:spPr>
            <a:xfrm>
              <a:off x="4929190" y="3286124"/>
              <a:ext cx="357190" cy="642942"/>
            </a:xfrm>
            <a:prstGeom prst="bentUpArrow">
              <a:avLst>
                <a:gd name="adj1" fmla="val 25000"/>
                <a:gd name="adj2" fmla="val 34552"/>
                <a:gd name="adj3" fmla="val 3264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86380" y="1428736"/>
            <a:ext cx="1428760" cy="1500198"/>
            <a:chOff x="5214942" y="1428736"/>
            <a:chExt cx="1428760" cy="1500198"/>
          </a:xfrm>
        </p:grpSpPr>
        <p:sp>
          <p:nvSpPr>
            <p:cNvPr id="22" name="Rectangle 21"/>
            <p:cNvSpPr/>
            <p:nvPr/>
          </p:nvSpPr>
          <p:spPr>
            <a:xfrm>
              <a:off x="5214942" y="1428736"/>
              <a:ext cx="1428760" cy="785818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rgbClr val="C00000"/>
                  </a:solidFill>
                </a:rPr>
                <a:t>Dirigir</a:t>
              </a:r>
            </a:p>
            <a:p>
              <a:pPr algn="ctr"/>
              <a:r>
                <a:rPr lang="pt-BR" b="1" dirty="0" smtClean="0">
                  <a:solidFill>
                    <a:srgbClr val="C00000"/>
                  </a:solidFill>
                </a:rPr>
                <a:t>Experiências</a:t>
              </a:r>
              <a:endParaRPr lang="pt-BR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Bent-Up Arrow 25"/>
            <p:cNvSpPr/>
            <p:nvPr/>
          </p:nvSpPr>
          <p:spPr>
            <a:xfrm>
              <a:off x="5786446" y="2285992"/>
              <a:ext cx="357190" cy="642942"/>
            </a:xfrm>
            <a:prstGeom prst="bentUpArrow">
              <a:avLst>
                <a:gd name="adj1" fmla="val 25000"/>
                <a:gd name="adj2" fmla="val 34552"/>
                <a:gd name="adj3" fmla="val 3264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379395" y="109815"/>
            <a:ext cx="495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A progressão dos valores econômicos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83122"/>
          </a:xfrm>
        </p:spPr>
        <p:txBody>
          <a:bodyPr/>
          <a:lstStyle/>
          <a:p>
            <a:r>
              <a:rPr lang="pt-BR" sz="6600" dirty="0" smtClean="0">
                <a:solidFill>
                  <a:schemeClr val="bg1"/>
                </a:solidFill>
              </a:rPr>
              <a:t>Ou seja, </a:t>
            </a:r>
            <a:br>
              <a:rPr lang="pt-BR" sz="6600" dirty="0" smtClean="0">
                <a:solidFill>
                  <a:schemeClr val="bg1"/>
                </a:solidFill>
              </a:rPr>
            </a:br>
            <a:r>
              <a:rPr lang="pt-BR" sz="6600" dirty="0" smtClean="0">
                <a:solidFill>
                  <a:schemeClr val="bg1"/>
                </a:solidFill>
              </a:rPr>
              <a:t>não venda o bolo. </a:t>
            </a:r>
            <a:r>
              <a:rPr lang="pt-BR" sz="7200" dirty="0" smtClean="0">
                <a:solidFill>
                  <a:schemeClr val="bg1"/>
                </a:solidFill>
              </a:rPr>
              <a:t/>
            </a:r>
            <a:br>
              <a:rPr lang="pt-BR" sz="7200" dirty="0" smtClean="0">
                <a:solidFill>
                  <a:schemeClr val="bg1"/>
                </a:solidFill>
              </a:rPr>
            </a:br>
            <a:r>
              <a:rPr lang="pt-BR" sz="8000" b="1" dirty="0" smtClean="0">
                <a:solidFill>
                  <a:schemeClr val="bg1"/>
                </a:solidFill>
              </a:rPr>
              <a:t>Venda a festa. 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0890818">
            <a:off x="-416651" y="5130054"/>
            <a:ext cx="9916692" cy="923330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5400" dirty="0" smtClean="0">
                <a:solidFill>
                  <a:srgbClr val="C00000"/>
                </a:solidFill>
              </a:rPr>
              <a:t>O bolo você dá de brinde.</a:t>
            </a:r>
            <a:endParaRPr lang="pt-BR" sz="5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4800" b="1" dirty="0" smtClean="0">
                <a:solidFill>
                  <a:srgbClr val="C00000"/>
                </a:solidFill>
              </a:rPr>
              <a:t>Mas nem tudo é aniversário.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Os tipos de experiência podem</a:t>
            </a:r>
            <a:br>
              <a:rPr lang="pt-BR" sz="4000" dirty="0" smtClean="0"/>
            </a:br>
            <a:r>
              <a:rPr lang="pt-BR" sz="4000" dirty="0" smtClean="0"/>
              <a:t>variar bastante...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marcofelipak.files.wordpress.com/2009/03/quidam-03.jpg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 t="8442" r="506" b="17886"/>
          <a:stretch>
            <a:fillRect/>
          </a:stretch>
        </p:blipFill>
        <p:spPr bwMode="auto">
          <a:xfrm>
            <a:off x="-285785" y="0"/>
            <a:ext cx="9429785" cy="70723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>
            <a:off x="1571604" y="1714488"/>
            <a:ext cx="6072230" cy="3643338"/>
          </a:xfrm>
          <a:prstGeom prst="wedgeRoundRectCallout">
            <a:avLst>
              <a:gd name="adj1" fmla="val -32720"/>
              <a:gd name="adj2" fmla="val 71468"/>
              <a:gd name="adj3" fmla="val 16667"/>
            </a:avLst>
          </a:prstGeom>
          <a:solidFill>
            <a:schemeClr val="bg1"/>
          </a:solidFill>
          <a:ln w="139700">
            <a:solidFill>
              <a:srgbClr val="CC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071670" y="2231777"/>
            <a:ext cx="52864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 smtClean="0">
                <a:solidFill>
                  <a:srgbClr val="C00000"/>
                </a:solidFill>
              </a:rPr>
              <a:t>Carlos Rosemberg</a:t>
            </a:r>
            <a:r>
              <a:rPr lang="pt-BR" sz="4000" dirty="0" smtClean="0">
                <a:solidFill>
                  <a:srgbClr val="C00000"/>
                </a:solidFill>
              </a:rPr>
              <a:t/>
            </a:r>
            <a:br>
              <a:rPr lang="pt-BR" sz="4000" dirty="0" smtClean="0">
                <a:solidFill>
                  <a:srgbClr val="C00000"/>
                </a:solidFill>
              </a:rPr>
            </a:br>
            <a:r>
              <a:rPr lang="pt-BR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pt-B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sz="28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pt-BR" sz="28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</a:rPr>
              <a:t>www.carlosrosemberg.com </a:t>
            </a:r>
            <a:br>
              <a:rPr lang="pt-BR" sz="2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pt-BR" sz="2800" dirty="0" smtClean="0">
                <a:solidFill>
                  <a:schemeClr val="bg1">
                    <a:lumMod val="75000"/>
                  </a:schemeClr>
                </a:solidFill>
              </a:rPr>
              <a:t>berg@carlosrosemberg.com</a:t>
            </a:r>
            <a:endParaRPr lang="pt-BR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1670" y="642918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Prazer em conhecer,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2405063"/>
            <a:ext cx="57150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0034" y="285728"/>
            <a:ext cx="8143932" cy="610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>
            <a:normAutofit/>
          </a:bodyPr>
          <a:lstStyle/>
          <a:p>
            <a:r>
              <a:rPr lang="pt-BR" sz="5400" dirty="0" smtClean="0"/>
              <a:t>Agora está mais fácil </a:t>
            </a:r>
            <a:br>
              <a:rPr lang="pt-BR" sz="5400" dirty="0" smtClean="0"/>
            </a:br>
            <a:r>
              <a:rPr lang="pt-BR" sz="5400" dirty="0" smtClean="0"/>
              <a:t>entender o que é a tal de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6000" b="1" dirty="0" smtClean="0">
                <a:solidFill>
                  <a:srgbClr val="FF0000"/>
                </a:solidFill>
              </a:rPr>
              <a:t>Experiência do Usuário</a:t>
            </a:r>
            <a:endParaRPr lang="pt-B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70" y="1285860"/>
            <a:ext cx="6500858" cy="4714908"/>
          </a:xfrm>
        </p:spPr>
        <p:txBody>
          <a:bodyPr>
            <a:noAutofit/>
          </a:bodyPr>
          <a:lstStyle/>
          <a:p>
            <a:pPr algn="l"/>
            <a:r>
              <a:rPr lang="en-US" sz="4800" b="1" i="1" dirty="0" smtClean="0">
                <a:solidFill>
                  <a:schemeClr val="bg1"/>
                </a:solidFill>
              </a:rPr>
              <a:t>User Experience (abbreviated: UX) is the quality of experience a person has when interacting with a specific design.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CCFF33"/>
                </a:solidFill>
              </a:rPr>
              <a:t>uxnet.org</a:t>
            </a:r>
            <a:endParaRPr lang="pt-BR" i="1" dirty="0">
              <a:solidFill>
                <a:srgbClr val="CCF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357166"/>
            <a:ext cx="7858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i="1" dirty="0" smtClean="0">
                <a:solidFill>
                  <a:srgbClr val="FFC000"/>
                </a:solidFill>
              </a:rPr>
              <a:t>“</a:t>
            </a:r>
            <a:endParaRPr lang="pt-BR" sz="13800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03278" y="4143380"/>
            <a:ext cx="35473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i="1" dirty="0" smtClean="0">
                <a:solidFill>
                  <a:srgbClr val="FFC000"/>
                </a:solidFill>
              </a:rPr>
              <a:t>”</a:t>
            </a:r>
            <a:endParaRPr lang="pt-BR" sz="13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357430"/>
            <a:ext cx="6215106" cy="2857520"/>
          </a:xfrm>
        </p:spPr>
        <p:txBody>
          <a:bodyPr/>
          <a:lstStyle/>
          <a:p>
            <a:pPr algn="r"/>
            <a:r>
              <a:rPr lang="pt-BR" b="1" dirty="0" smtClean="0"/>
              <a:t>Ok, então como projetar experiências de sucesso</a:t>
            </a:r>
            <a:endParaRPr lang="pt-B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43636" y="214290"/>
            <a:ext cx="171451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1300" dirty="0" smtClean="0">
                <a:solidFill>
                  <a:schemeClr val="bg1"/>
                </a:solidFill>
              </a:rPr>
              <a:t>?</a:t>
            </a:r>
            <a:endParaRPr lang="pt-BR" sz="4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143800" cy="5726130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rgbClr val="C00000"/>
                </a:solidFill>
              </a:rPr>
              <a:t>É quase impossível projetar experiências por completo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... visto que são eventos complexos, únicos e </a:t>
            </a:r>
            <a:r>
              <a:rPr lang="pt-BR" b="1" dirty="0" smtClean="0"/>
              <a:t>individuais</a:t>
            </a:r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928934"/>
            <a:ext cx="9144000" cy="3929066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5797568"/>
          </a:xfrm>
        </p:spPr>
        <p:txBody>
          <a:bodyPr/>
          <a:lstStyle/>
          <a:p>
            <a:pPr algn="l"/>
            <a:r>
              <a:rPr lang="pt-BR" sz="5400" b="1" dirty="0" smtClean="0">
                <a:solidFill>
                  <a:srgbClr val="336600"/>
                </a:solidFill>
              </a:rPr>
              <a:t>Mas, conhecendo bem os elementos que as compõem,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é possível viabilizá-las sob um certo controle, para gerar resultados pré-determinados.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6433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714348" y="334012"/>
            <a:ext cx="778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CCFF33"/>
                </a:solidFill>
              </a:rPr>
              <a:t>MEX</a:t>
            </a:r>
            <a:r>
              <a:rPr lang="pt-BR" sz="2800" b="1" dirty="0" smtClean="0">
                <a:solidFill>
                  <a:srgbClr val="C00000"/>
                </a:solidFill>
              </a:rPr>
              <a:t>  </a:t>
            </a:r>
            <a:r>
              <a:rPr lang="pt-BR" sz="2800" dirty="0" smtClean="0">
                <a:solidFill>
                  <a:schemeClr val="bg1"/>
                </a:solidFill>
              </a:rPr>
              <a:t>Modelo Genérico de Experiência do Usuário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6" name="Imagem 5" descr="Grafico MEX - P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198476"/>
            <a:ext cx="6429420" cy="4873730"/>
          </a:xfrm>
          <a:prstGeom prst="rect">
            <a:avLst/>
          </a:prstGeom>
          <a:effectLst>
            <a:outerShdw blurRad="114300" dir="13500000" sy="23000" kx="1200000" algn="br" rotWithShape="0">
              <a:prstClr val="black">
                <a:alpha val="9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144032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942" y="5857868"/>
            <a:ext cx="3929058" cy="1000132"/>
          </a:xfrm>
          <a:solidFill>
            <a:srgbClr val="CCFF33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/>
              <a:t>Indivíduo</a:t>
            </a:r>
            <a:endParaRPr lang="pt-BR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0" y="4643446"/>
            <a:ext cx="9144000" cy="1214422"/>
          </a:xfrm>
          <a:solidFill>
            <a:srgbClr val="FFC000"/>
          </a:solidFill>
        </p:spPr>
        <p:txBody>
          <a:bodyPr lIns="288000" tIns="216000" rIns="180000" bIns="180000"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/>
              <a:t>Quem é seu usuário? O que ele pensa? Do que gosta? </a:t>
            </a:r>
          </a:p>
          <a:p>
            <a:pPr>
              <a:buNone/>
            </a:pPr>
            <a:r>
              <a:rPr lang="pt-BR" sz="2800" b="1" dirty="0" smtClean="0"/>
              <a:t>O que sabe? Do que é capaz ou incapaz?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" y="3143248"/>
            <a:ext cx="9144000" cy="3714752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/>
          <p:cNvSpPr/>
          <p:nvPr/>
        </p:nvSpPr>
        <p:spPr>
          <a:xfrm>
            <a:off x="1357290" y="3786190"/>
            <a:ext cx="70723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 smtClean="0"/>
              <a:t>Exposição</a:t>
            </a:r>
            <a:br>
              <a:rPr lang="pt-BR" sz="4800" b="1" dirty="0" smtClean="0"/>
            </a:br>
            <a:r>
              <a:rPr lang="pt-BR" sz="4800" b="1" dirty="0" smtClean="0"/>
              <a:t>Interação</a:t>
            </a:r>
            <a:br>
              <a:rPr lang="pt-BR" sz="4800" b="1" dirty="0" smtClean="0"/>
            </a:br>
            <a:r>
              <a:rPr lang="pt-BR" sz="4800" b="1" dirty="0" smtClean="0"/>
              <a:t>Trabalhos em sala de aula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692048"/>
            <a:ext cx="6286544" cy="2214578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A metodologia que vamos usar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 rot="10800000">
            <a:off x="2071670" y="3071810"/>
            <a:ext cx="571504" cy="357166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6" y="0"/>
            <a:ext cx="6858016" cy="685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43446"/>
            <a:ext cx="2928926" cy="1000132"/>
          </a:xfrm>
          <a:solidFill>
            <a:schemeClr val="tx1"/>
          </a:solidFill>
        </p:spPr>
        <p:txBody>
          <a:bodyPr lIns="180000" tIns="180000" rIns="180000" bIns="180000"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bg1"/>
                </a:solidFill>
              </a:rPr>
              <a:t> Atividades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5643578"/>
            <a:ext cx="9144000" cy="1214422"/>
          </a:xfrm>
          <a:solidFill>
            <a:srgbClr val="FFC000"/>
          </a:solidFill>
        </p:spPr>
        <p:txBody>
          <a:bodyPr lIns="288000" tIns="216000" rIns="180000" bIns="180000"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/>
              <a:t>O que o usuário deseja ou necessita fazer?</a:t>
            </a:r>
          </a:p>
          <a:p>
            <a:pPr>
              <a:buNone/>
            </a:pPr>
            <a:r>
              <a:rPr lang="pt-BR" sz="2800" b="1" dirty="0" smtClean="0"/>
              <a:t>Quais seus objetivos?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214810" cy="1000132"/>
          </a:xfrm>
          <a:solidFill>
            <a:srgbClr val="C00000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Artefatos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1000108"/>
            <a:ext cx="9144000" cy="1214422"/>
          </a:xfrm>
          <a:solidFill>
            <a:srgbClr val="CCFF33">
              <a:alpha val="80000"/>
            </a:srgbClr>
          </a:solidFill>
        </p:spPr>
        <p:txBody>
          <a:bodyPr lIns="288000" tIns="216000" rIns="180000" bIns="180000">
            <a:normAutofit lnSpcReduction="10000"/>
          </a:bodyPr>
          <a:lstStyle/>
          <a:p>
            <a:pPr>
              <a:buNone/>
            </a:pPr>
            <a:r>
              <a:rPr lang="pt-BR" sz="2800" b="1" dirty="0" smtClean="0"/>
              <a:t>    Quais as características dos objetos que compõem a experiência? Qual sua aparência, sua usabilidade?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57868"/>
            <a:ext cx="5329246" cy="1000132"/>
          </a:xfrm>
          <a:solidFill>
            <a:srgbClr val="FFC000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/>
              <a:t>Interações</a:t>
            </a:r>
            <a:endParaRPr lang="pt-BR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4643446"/>
            <a:ext cx="9144000" cy="1214422"/>
          </a:xfrm>
          <a:solidFill>
            <a:srgbClr val="C00000">
              <a:alpha val="81176"/>
            </a:srgbClr>
          </a:solidFill>
        </p:spPr>
        <p:txBody>
          <a:bodyPr lIns="288000" tIns="216000" rIns="180000" bIns="180000"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Como o usuário interage com os artefatos em sua volta?</a:t>
            </a:r>
          </a:p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Quais estímulos ocorrem? Que sentidos são envolvidos?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836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57868"/>
            <a:ext cx="3286116" cy="1000132"/>
          </a:xfrm>
          <a:solidFill>
            <a:srgbClr val="FFC000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/>
              <a:t>Momentos</a:t>
            </a:r>
            <a:endParaRPr lang="pt-BR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0" y="4643446"/>
            <a:ext cx="9144000" cy="1214422"/>
          </a:xfrm>
          <a:solidFill>
            <a:srgbClr val="E46C0A">
              <a:alpha val="89804"/>
            </a:srgbClr>
          </a:solidFill>
        </p:spPr>
        <p:txBody>
          <a:bodyPr lIns="288000" tIns="216000" rIns="180000" bIns="180000">
            <a:normAutofit fontScale="85000" lnSpcReduction="10000"/>
          </a:bodyPr>
          <a:lstStyle/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Quais os estágios da experiência? Onde começa, onde termina?</a:t>
            </a:r>
          </a:p>
          <a:p>
            <a:pPr>
              <a:buNone/>
            </a:pPr>
            <a:r>
              <a:rPr lang="pt-BR" sz="2800" b="1" dirty="0" smtClean="0">
                <a:solidFill>
                  <a:schemeClr val="bg1"/>
                </a:solidFill>
              </a:rPr>
              <a:t>O usuário consegue se envolver de fato?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contrast="30000"/>
          </a:blip>
          <a:srcRect/>
          <a:stretch>
            <a:fillRect/>
          </a:stretch>
        </p:blipFill>
        <p:spPr bwMode="auto">
          <a:xfrm>
            <a:off x="-2214609" y="-692003"/>
            <a:ext cx="11358610" cy="755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7860" y="0"/>
            <a:ext cx="3686140" cy="1000132"/>
          </a:xfrm>
          <a:solidFill>
            <a:schemeClr val="tx1"/>
          </a:solidFill>
        </p:spPr>
        <p:txBody>
          <a:bodyPr lIns="180000" tIns="180000" rIns="180000" bIns="180000">
            <a:normAutofit fontScale="90000"/>
          </a:bodyPr>
          <a:lstStyle/>
          <a:p>
            <a:r>
              <a:rPr lang="pt-BR" b="1" dirty="0" smtClean="0">
                <a:solidFill>
                  <a:schemeClr val="bg1"/>
                </a:solidFill>
              </a:rPr>
              <a:t>Contexto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0" y="1000108"/>
            <a:ext cx="9144000" cy="1214422"/>
          </a:xfrm>
          <a:solidFill>
            <a:srgbClr val="CCFF33">
              <a:alpha val="83922"/>
            </a:srgbClr>
          </a:solidFill>
          <a:ln>
            <a:noFill/>
          </a:ln>
        </p:spPr>
        <p:txBody>
          <a:bodyPr lIns="288000" tIns="216000" rIns="180000" bIns="180000">
            <a:normAutofit fontScale="92500" lnSpcReduction="10000"/>
          </a:bodyPr>
          <a:lstStyle/>
          <a:p>
            <a:pPr>
              <a:buNone/>
            </a:pPr>
            <a:r>
              <a:rPr lang="pt-BR" sz="2800" b="1" dirty="0" smtClean="0"/>
              <a:t>Qual a situação em curso?</a:t>
            </a:r>
          </a:p>
          <a:p>
            <a:pPr>
              <a:buNone/>
            </a:pPr>
            <a:r>
              <a:rPr lang="pt-BR" sz="2800" b="1" dirty="0" smtClean="0"/>
              <a:t>Em quais condições ambientais a experiência ocorre?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857364"/>
            <a:ext cx="9144000" cy="27146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1828"/>
            <a:ext cx="7543824" cy="725470"/>
          </a:xfrm>
        </p:spPr>
        <p:txBody>
          <a:bodyPr>
            <a:noAutofit/>
          </a:bodyPr>
          <a:lstStyle/>
          <a:p>
            <a:pPr algn="l"/>
            <a:r>
              <a:rPr lang="pt-BR" sz="6600" b="1" dirty="0" smtClean="0">
                <a:solidFill>
                  <a:srgbClr val="C00000"/>
                </a:solidFill>
              </a:rPr>
              <a:t>Hora da prática!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34" y="2357430"/>
            <a:ext cx="842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Descreva 2 experiências marcantes, uma “boa” e outra “ruim”, envolvendo o uso de softwares ou equipamentos eletrônicos. Guie-se pelo MEX.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1472" y="4857760"/>
            <a:ext cx="8001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 smtClean="0"/>
              <a:t>Vale </a:t>
            </a:r>
            <a:r>
              <a:rPr lang="pt-BR" sz="3200" b="1" dirty="0" smtClean="0"/>
              <a:t>1 ponto </a:t>
            </a:r>
            <a:r>
              <a:rPr lang="pt-BR" sz="3200" dirty="0" smtClean="0"/>
              <a:t>para somar na nota final.</a:t>
            </a:r>
            <a:br>
              <a:rPr lang="pt-BR" sz="3200" dirty="0" smtClean="0"/>
            </a:br>
            <a:r>
              <a:rPr lang="pt-BR" sz="3200" dirty="0" smtClean="0"/>
              <a:t>Os 2 melhores trabalhos ganham </a:t>
            </a:r>
            <a:r>
              <a:rPr lang="pt-BR" sz="3200" b="1" dirty="0" smtClean="0"/>
              <a:t>3 pontos</a:t>
            </a:r>
            <a:r>
              <a:rPr lang="pt-BR" sz="3200" dirty="0" smtClean="0"/>
              <a:t>.</a:t>
            </a:r>
            <a:endParaRPr lang="pt-BR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z="6600" b="1" dirty="0" smtClean="0">
                <a:solidFill>
                  <a:srgbClr val="C00000"/>
                </a:solidFill>
              </a:rPr>
              <a:t>Obrigado</a:t>
            </a:r>
            <a:r>
              <a:rPr lang="pt-BR" sz="6600" dirty="0" smtClean="0"/>
              <a:t>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4000" dirty="0" smtClean="0"/>
              <a:t>e até quarta,</a:t>
            </a:r>
            <a:r>
              <a:rPr lang="pt-BR" sz="4000" baseline="0" dirty="0" smtClean="0"/>
              <a:t> pontualmente às 19:00, nesta sala.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57166"/>
            <a:ext cx="9144000" cy="2286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854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 smtClean="0">
                <a:solidFill>
                  <a:schemeClr val="bg1"/>
                </a:solidFill>
              </a:rPr>
              <a:t>Nosso</a:t>
            </a:r>
            <a:r>
              <a:rPr lang="pt-BR" sz="5400" b="1" baseline="0" dirty="0" smtClean="0">
                <a:solidFill>
                  <a:schemeClr val="bg1"/>
                </a:solidFill>
              </a:rPr>
              <a:t> tempo e</a:t>
            </a:r>
            <a:r>
              <a:rPr lang="pt-BR" sz="5400" b="1" dirty="0" smtClean="0">
                <a:solidFill>
                  <a:schemeClr val="bg1"/>
                </a:solidFill>
              </a:rPr>
              <a:t>stá</a:t>
            </a:r>
            <a:r>
              <a:rPr lang="pt-BR" sz="5400" b="1" baseline="0" dirty="0" smtClean="0">
                <a:solidFill>
                  <a:schemeClr val="bg1"/>
                </a:solidFill>
              </a:rPr>
              <a:t> </a:t>
            </a:r>
            <a:br>
              <a:rPr lang="pt-BR" sz="5400" b="1" baseline="0" dirty="0" smtClean="0">
                <a:solidFill>
                  <a:schemeClr val="bg1"/>
                </a:solidFill>
              </a:rPr>
            </a:br>
            <a:r>
              <a:rPr lang="pt-BR" sz="5400" b="1" baseline="0" dirty="0" smtClean="0">
                <a:solidFill>
                  <a:schemeClr val="bg1"/>
                </a:solidFill>
              </a:rPr>
              <a:t>dividido desta forma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596" y="3231909"/>
            <a:ext cx="85011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solidFill>
                  <a:srgbClr val="C00000"/>
                </a:solidFill>
              </a:rPr>
              <a:t>Aula 1</a:t>
            </a:r>
            <a:r>
              <a:rPr lang="pt-BR" sz="4000" b="1" dirty="0" smtClean="0"/>
              <a:t>   </a:t>
            </a:r>
            <a:r>
              <a:rPr lang="pt-BR" sz="4000" dirty="0" smtClean="0"/>
              <a:t>Porque estamos aqui?</a:t>
            </a:r>
            <a:br>
              <a:rPr lang="pt-BR" sz="4000" dirty="0" smtClean="0"/>
            </a:br>
            <a:r>
              <a:rPr lang="pt-BR" sz="4000" b="1" dirty="0" smtClean="0">
                <a:solidFill>
                  <a:srgbClr val="C00000"/>
                </a:solidFill>
              </a:rPr>
              <a:t>Aula 2</a:t>
            </a:r>
            <a:r>
              <a:rPr lang="pt-BR" sz="4000" b="1" dirty="0" smtClean="0"/>
              <a:t>   </a:t>
            </a:r>
            <a:r>
              <a:rPr lang="pt-BR" sz="4000" dirty="0" smtClean="0"/>
              <a:t>Entendendo o problema</a:t>
            </a:r>
            <a:br>
              <a:rPr lang="pt-BR" sz="4000" dirty="0" smtClean="0"/>
            </a:br>
            <a:r>
              <a:rPr lang="pt-BR" sz="4000" b="1" dirty="0" smtClean="0">
                <a:solidFill>
                  <a:srgbClr val="C00000"/>
                </a:solidFill>
              </a:rPr>
              <a:t>Aula 3</a:t>
            </a:r>
            <a:r>
              <a:rPr lang="pt-BR" sz="4000" b="1" dirty="0" smtClean="0"/>
              <a:t>   </a:t>
            </a:r>
            <a:r>
              <a:rPr lang="pt-BR" sz="4000" dirty="0" smtClean="0"/>
              <a:t>Criando soluções</a:t>
            </a:r>
            <a:br>
              <a:rPr lang="pt-BR" sz="4000" dirty="0" smtClean="0"/>
            </a:br>
            <a:r>
              <a:rPr lang="pt-BR" sz="4000" b="1" dirty="0" smtClean="0">
                <a:solidFill>
                  <a:srgbClr val="C00000"/>
                </a:solidFill>
              </a:rPr>
              <a:t>Aula 4</a:t>
            </a:r>
            <a:r>
              <a:rPr lang="pt-BR" sz="4000" b="1" dirty="0" smtClean="0"/>
              <a:t>   </a:t>
            </a:r>
            <a:r>
              <a:rPr lang="pt-BR" sz="4000" dirty="0" smtClean="0"/>
              <a:t>Avaliando o que foi criado</a:t>
            </a:r>
            <a:endParaRPr lang="pt-BR" sz="4000" dirty="0"/>
          </a:p>
        </p:txBody>
      </p:sp>
      <p:sp>
        <p:nvSpPr>
          <p:cNvPr id="42" name="Isosceles Triangle 41"/>
          <p:cNvSpPr/>
          <p:nvPr/>
        </p:nvSpPr>
        <p:spPr>
          <a:xfrm rot="10800000">
            <a:off x="857224" y="2571744"/>
            <a:ext cx="571504" cy="357166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14620"/>
            <a:ext cx="9144000" cy="157163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83188"/>
          </a:xfrm>
        </p:spPr>
        <p:txBody>
          <a:bodyPr>
            <a:normAutofit/>
          </a:bodyPr>
          <a:lstStyle/>
          <a:p>
            <a:pPr algn="l"/>
            <a: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Aula 1</a:t>
            </a:r>
            <a:br>
              <a:rPr lang="pt-BR" sz="48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pt-BR" sz="4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6000" b="1" kern="1200" dirty="0" smtClean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Porque estamos aqui</a:t>
            </a:r>
            <a:endParaRPr lang="pt-BR" sz="8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72" y="4697094"/>
            <a:ext cx="76438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...ou a importância da interface com o usuário nos dias de hoje</a:t>
            </a:r>
            <a:endParaRPr lang="pt-BR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5206" y="1917364"/>
            <a:ext cx="17145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900" dirty="0" smtClean="0">
                <a:solidFill>
                  <a:srgbClr val="CCCC00"/>
                </a:solidFill>
              </a:rPr>
              <a:t>?</a:t>
            </a:r>
            <a:endParaRPr lang="pt-BR" sz="19900" dirty="0">
              <a:solidFill>
                <a:srgbClr val="CC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214686"/>
            <a:ext cx="9144000" cy="12144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b="1" dirty="0" smtClean="0">
                <a:solidFill>
                  <a:srgbClr val="C00000"/>
                </a:solidFill>
              </a:rPr>
              <a:t>Espere um minuto.</a:t>
            </a:r>
            <a:endParaRPr lang="pt-BR" sz="4800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40048"/>
          </a:xfrm>
        </p:spPr>
        <p:txBody>
          <a:bodyPr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b="1" dirty="0" smtClean="0">
                <a:solidFill>
                  <a:schemeClr val="bg1"/>
                </a:solidFill>
              </a:rPr>
              <a:t>Interface com o usuário?</a:t>
            </a:r>
            <a:endParaRPr lang="pt-BR" sz="4400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7422" y="485776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Antes, vamos falar </a:t>
            </a:r>
            <a:br>
              <a:rPr lang="pt-BR" sz="4000" dirty="0" smtClean="0">
                <a:solidFill>
                  <a:schemeClr val="bg1"/>
                </a:solidFill>
              </a:rPr>
            </a:br>
            <a:r>
              <a:rPr lang="pt-BR" sz="4000" dirty="0" smtClean="0">
                <a:solidFill>
                  <a:schemeClr val="bg1"/>
                </a:solidFill>
              </a:rPr>
              <a:t>um pouco de ...</a:t>
            </a:r>
            <a:endParaRPr lang="pt-BR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14554"/>
            <a:ext cx="9144000" cy="242889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6196"/>
          </a:xfrm>
        </p:spPr>
        <p:txBody>
          <a:bodyPr>
            <a:normAutofit/>
          </a:bodyPr>
          <a:lstStyle/>
          <a:p>
            <a:r>
              <a:rPr lang="pt-BR" sz="6600" b="1" dirty="0" smtClean="0">
                <a:solidFill>
                  <a:srgbClr val="C00000"/>
                </a:solidFill>
              </a:rPr>
              <a:t>Experiência </a:t>
            </a:r>
            <a:br>
              <a:rPr lang="pt-BR" sz="6600" b="1" dirty="0" smtClean="0">
                <a:solidFill>
                  <a:srgbClr val="C00000"/>
                </a:solidFill>
              </a:rPr>
            </a:br>
            <a:r>
              <a:rPr lang="pt-BR" sz="6600" b="1" dirty="0" smtClean="0">
                <a:solidFill>
                  <a:srgbClr val="C00000"/>
                </a:solidFill>
              </a:rPr>
              <a:t>do Usuário</a:t>
            </a:r>
            <a:endParaRPr lang="pt-BR" sz="6600" b="1" dirty="0">
              <a:solidFill>
                <a:srgbClr val="C00000"/>
              </a:solidFill>
            </a:endParaRPr>
          </a:p>
        </p:txBody>
      </p:sp>
      <p:sp>
        <p:nvSpPr>
          <p:cNvPr id="4" name="Double Brace 3"/>
          <p:cNvSpPr/>
          <p:nvPr/>
        </p:nvSpPr>
        <p:spPr>
          <a:xfrm>
            <a:off x="785786" y="1357298"/>
            <a:ext cx="7715304" cy="4000528"/>
          </a:xfrm>
          <a:prstGeom prst="bracePair">
            <a:avLst>
              <a:gd name="adj" fmla="val 11850"/>
            </a:avLst>
          </a:prstGeom>
          <a:ln w="2540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143108" y="142852"/>
            <a:ext cx="8143932" cy="814393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óri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40" y="2228671"/>
            <a:ext cx="6858048" cy="1857388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pt-BR" sz="8800" b="1" dirty="0" smtClean="0">
                <a:solidFill>
                  <a:srgbClr val="FFC000"/>
                </a:solidFill>
              </a:rPr>
              <a:t>Como assim Experiência?</a:t>
            </a:r>
            <a:endParaRPr lang="pt-BR" sz="88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0364" y="4300373"/>
            <a:ext cx="5286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 smtClean="0"/>
              <a:t>Vamos usar como exemplo as festas de aniversário...</a:t>
            </a:r>
            <a:endParaRPr lang="pt-BR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3143248"/>
            <a:ext cx="3929090" cy="654032"/>
          </a:xfrm>
        </p:spPr>
        <p:txBody>
          <a:bodyPr>
            <a:normAutofit/>
          </a:bodyPr>
          <a:lstStyle/>
          <a:p>
            <a:pPr algn="r"/>
            <a:r>
              <a:rPr lang="pt-BR" sz="3600" dirty="0" smtClean="0">
                <a:solidFill>
                  <a:srgbClr val="FFC000"/>
                </a:solidFill>
              </a:rPr>
              <a:t>À moda antiga</a:t>
            </a:r>
            <a:endParaRPr lang="pt-BR" sz="3600" dirty="0">
              <a:solidFill>
                <a:srgbClr val="FFC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5A4E42"/>
              </a:clrFrom>
              <a:clrTo>
                <a:srgbClr val="5A4E42">
                  <a:alpha val="0"/>
                </a:srgbClr>
              </a:clrTo>
            </a:clrChange>
            <a:lum contrast="20000"/>
          </a:blip>
          <a:srcRect t="1217" r="2645" b="2676"/>
          <a:stretch>
            <a:fillRect/>
          </a:stretch>
        </p:blipFill>
        <p:spPr bwMode="auto">
          <a:xfrm>
            <a:off x="4643438" y="571480"/>
            <a:ext cx="392909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1448" y="3929066"/>
            <a:ext cx="3900486" cy="2197097"/>
          </a:xfrm>
        </p:spPr>
        <p:txBody>
          <a:bodyPr>
            <a:normAutofit fontScale="92500" lnSpcReduction="10000"/>
          </a:bodyPr>
          <a:lstStyle/>
          <a:p>
            <a:pPr algn="r">
              <a:buNone/>
            </a:pPr>
            <a:r>
              <a:rPr lang="pt-BR" sz="4000" b="1" dirty="0" smtClean="0">
                <a:solidFill>
                  <a:srgbClr val="FFFFFF"/>
                </a:solidFill>
              </a:rPr>
              <a:t>Com os ingredientes certos se faz um ótimo bolo! </a:t>
            </a:r>
            <a:endParaRPr lang="pt-BR" sz="4000" b="1" dirty="0">
              <a:solidFill>
                <a:srgbClr val="FFFFFF"/>
              </a:solidFill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lum contrast="10000"/>
          </a:blip>
          <a:srcRect/>
          <a:stretch>
            <a:fillRect/>
          </a:stretch>
        </p:blipFill>
        <p:spPr bwMode="auto">
          <a:xfrm>
            <a:off x="4299038" y="0"/>
            <a:ext cx="4844993" cy="686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1370</TotalTime>
  <Words>507</Words>
  <Application>Microsoft Office PowerPoint</Application>
  <PresentationFormat>Apresentação na tela (4:3)</PresentationFormat>
  <Paragraphs>130</Paragraphs>
  <Slides>36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Office Theme</vt:lpstr>
      <vt:lpstr>Projeto de Interfaces</vt:lpstr>
      <vt:lpstr>Slide 2</vt:lpstr>
      <vt:lpstr>A metodologia que vamos usar</vt:lpstr>
      <vt:lpstr>Nosso tempo está  dividido desta forma</vt:lpstr>
      <vt:lpstr>Aula 1  Porque estamos aqui</vt:lpstr>
      <vt:lpstr>Interface com o usuário?</vt:lpstr>
      <vt:lpstr>Experiência  do Usuário</vt:lpstr>
      <vt:lpstr>Como assim Experiência?</vt:lpstr>
      <vt:lpstr>À moda antiga</vt:lpstr>
      <vt:lpstr>            Aniversário prático   </vt:lpstr>
      <vt:lpstr>Slide 11</vt:lpstr>
      <vt:lpstr>Slide 12</vt:lpstr>
      <vt:lpstr>Qual desses aniversários tem a maior probabiblidade de ser inesquecível?</vt:lpstr>
      <vt:lpstr>O que proporciona a melhor EXPERIÊNCIA.</vt:lpstr>
      <vt:lpstr>O que faz a pessoa...</vt:lpstr>
      <vt:lpstr>Slide 16</vt:lpstr>
      <vt:lpstr>Ou seja,  não venda o bolo.  Venda a festa. </vt:lpstr>
      <vt:lpstr>Mas nem tudo é aniversário. Os tipos de experiência podem variar bastante...</vt:lpstr>
      <vt:lpstr>Slide 19</vt:lpstr>
      <vt:lpstr>Slide 20</vt:lpstr>
      <vt:lpstr>Slide 21</vt:lpstr>
      <vt:lpstr>Slide 22</vt:lpstr>
      <vt:lpstr>Agora está mais fácil  entender o que é a tal de Experiência do Usuário</vt:lpstr>
      <vt:lpstr>User Experience (abbreviated: UX) is the quality of experience a person has when interacting with a specific design.    uxnet.org</vt:lpstr>
      <vt:lpstr>Ok, então como projetar experiências de sucesso</vt:lpstr>
      <vt:lpstr>É quase impossível projetar experiências por completo   ... visto que são eventos complexos, únicos e individuais.</vt:lpstr>
      <vt:lpstr>Mas, conhecendo bem os elementos que as compõem,   é possível viabilizá-las sob um certo controle, para gerar resultados pré-determinados.</vt:lpstr>
      <vt:lpstr>Slide 28</vt:lpstr>
      <vt:lpstr>Indivíduo</vt:lpstr>
      <vt:lpstr> Atividades</vt:lpstr>
      <vt:lpstr>Artefatos</vt:lpstr>
      <vt:lpstr>Interações</vt:lpstr>
      <vt:lpstr>Momentos</vt:lpstr>
      <vt:lpstr>Contexto</vt:lpstr>
      <vt:lpstr>Hora da prática!</vt:lpstr>
      <vt:lpstr>Obrigado  e até quarta, pontualmente às 19:00, nesta sala.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berg</dc:creator>
  <cp:lastModifiedBy>rosemberg</cp:lastModifiedBy>
  <cp:revision>280</cp:revision>
  <dcterms:created xsi:type="dcterms:W3CDTF">2009-05-22T01:49:35Z</dcterms:created>
  <dcterms:modified xsi:type="dcterms:W3CDTF">2009-05-25T17:00:20Z</dcterms:modified>
</cp:coreProperties>
</file>